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9" r:id="rId1"/>
  </p:sldMasterIdLst>
  <p:sldIdLst>
    <p:sldId id="311" r:id="rId2"/>
    <p:sldId id="312" r:id="rId3"/>
    <p:sldId id="313" r:id="rId4"/>
    <p:sldId id="314" r:id="rId5"/>
    <p:sldId id="315" r:id="rId6"/>
    <p:sldId id="316" r:id="rId7"/>
    <p:sldId id="317" r:id="rId8"/>
    <p:sldId id="318" r:id="rId9"/>
    <p:sldId id="319" r:id="rId10"/>
    <p:sldId id="32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354D45C-33AD-48E1-B175-7DE254C0693D}">
          <p14:sldIdLst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" y="48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AD6EE87-EBD5-4F12-A48A-63ACA297AC8F}" type="datetimeFigureOut">
              <a:rPr lang="en-US" smtClean="0"/>
              <a:t>4/14/2023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82363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4/14/2023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094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4/14/2023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331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4/14/2023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161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A61015F-7CC6-4D0A-9D87-873EA4C304CC}" type="datetimeFigureOut">
              <a:rPr lang="en-US" smtClean="0"/>
              <a:t>4/14/2023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6448686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4/14/2023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0277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4/14/2023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7569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4/14/2023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96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4/14/2023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921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05C68B11-C5A8-448C-8CE9-B1A273C79CFC}" type="datetimeFigureOut">
              <a:rPr lang="en-US" smtClean="0"/>
              <a:t>4/14/2023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90847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C7616CA0-919D-4A49-9C8A-62FDFB3A5183}" type="datetimeFigureOut">
              <a:rPr lang="en-US" smtClean="0"/>
              <a:t>4/14/2023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8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0298CD5-6C1E-4009-B41F-6DF62E31D3BE}" type="datetimeFigureOut">
              <a:rPr lang="en-US" smtClean="0"/>
              <a:pPr/>
              <a:t>4/14/2023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93685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47EF0AB-24E8-4DE4-AEC2-224CED096B61}"/>
              </a:ext>
            </a:extLst>
          </p:cNvPr>
          <p:cNvSpPr txBox="1"/>
          <p:nvPr/>
        </p:nvSpPr>
        <p:spPr>
          <a:xfrm>
            <a:off x="1400174" y="4798509"/>
            <a:ext cx="983932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600">
                <a:solidFill>
                  <a:schemeClr val="tx2">
                    <a:lumMod val="90000"/>
                    <a:lumOff val="10000"/>
                  </a:schemeClr>
                </a:solidFill>
                <a:latin typeface="BrushType" pitchFamily="2" charset="0"/>
              </a:defRPr>
            </a:lvl1pPr>
          </a:lstStyle>
          <a:p>
            <a:r>
              <a:rPr lang="ru-RU" dirty="0" smtClean="0"/>
              <a:t>Педагогическая  песочница как средство  и метод всестороннего развития детей дошкольного  возраста.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754E72-D921-410C-A6C3-00EFD7FEE9F2}"/>
              </a:ext>
            </a:extLst>
          </p:cNvPr>
          <p:cNvSpPr txBox="1"/>
          <p:nvPr/>
        </p:nvSpPr>
        <p:spPr>
          <a:xfrm>
            <a:off x="1400174" y="4236474"/>
            <a:ext cx="98393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 smtClean="0"/>
              <a:t>Белишова Светлана педагог-психолог</a:t>
            </a:r>
            <a:r>
              <a:rPr lang="en-US" sz="2000" dirty="0" smtClean="0"/>
              <a:t> </a:t>
            </a:r>
            <a:r>
              <a:rPr lang="ru-RU" sz="2000" dirty="0" smtClean="0"/>
              <a:t>МБДОУ </a:t>
            </a:r>
            <a:r>
              <a:rPr lang="ru-RU" sz="2000" dirty="0" smtClean="0"/>
              <a:t>«Октябрьский детский сад «Светлячок»</a:t>
            </a:r>
            <a:endParaRPr lang="ru-RU" sz="2000" dirty="0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129116A7-0F2F-466E-9599-84CF9D598677}"/>
              </a:ext>
            </a:extLst>
          </p:cNvPr>
          <p:cNvSpPr/>
          <p:nvPr/>
        </p:nvSpPr>
        <p:spPr>
          <a:xfrm>
            <a:off x="1400174" y="485775"/>
            <a:ext cx="9839324" cy="3409950"/>
          </a:xfrm>
          <a:prstGeom prst="roundRect">
            <a:avLst>
              <a:gd name="adj" fmla="val 8008"/>
            </a:avLst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439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47EF0AB-24E8-4DE4-AEC2-224CED096B61}"/>
              </a:ext>
            </a:extLst>
          </p:cNvPr>
          <p:cNvSpPr txBox="1"/>
          <p:nvPr/>
        </p:nvSpPr>
        <p:spPr>
          <a:xfrm>
            <a:off x="1400174" y="5218740"/>
            <a:ext cx="98393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600">
                <a:solidFill>
                  <a:schemeClr val="tx2">
                    <a:lumMod val="90000"/>
                    <a:lumOff val="10000"/>
                  </a:schemeClr>
                </a:solidFill>
                <a:latin typeface="BrushType" pitchFamily="2" charset="0"/>
              </a:defRPr>
            </a:lvl1pPr>
          </a:lstStyle>
          <a:p>
            <a:pPr algn="ctr"/>
            <a:r>
              <a:rPr lang="ru-RU" dirty="0"/>
              <a:t>Спасибо за внимание!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754E72-D921-410C-A6C3-00EFD7FEE9F2}"/>
              </a:ext>
            </a:extLst>
          </p:cNvPr>
          <p:cNvSpPr txBox="1"/>
          <p:nvPr/>
        </p:nvSpPr>
        <p:spPr>
          <a:xfrm>
            <a:off x="1400174" y="5865071"/>
            <a:ext cx="98393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 err="1" smtClean="0"/>
              <a:t>Белишова</a:t>
            </a:r>
            <a:r>
              <a:rPr lang="ru-RU" sz="2000" dirty="0" smtClean="0"/>
              <a:t> Светлана педагог-психолог</a:t>
            </a:r>
            <a:r>
              <a:rPr lang="en-US" sz="2000" dirty="0" smtClean="0"/>
              <a:t> </a:t>
            </a:r>
            <a:r>
              <a:rPr lang="ru-RU" sz="2000" dirty="0" smtClean="0"/>
              <a:t>МАДОУ «Октябрьский детский сад «Светлячок» </a:t>
            </a:r>
            <a:endParaRPr lang="ru-RU" sz="2000" dirty="0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129116A7-0F2F-466E-9599-84CF9D598677}"/>
              </a:ext>
            </a:extLst>
          </p:cNvPr>
          <p:cNvSpPr/>
          <p:nvPr/>
        </p:nvSpPr>
        <p:spPr>
          <a:xfrm>
            <a:off x="2664232" y="485774"/>
            <a:ext cx="7311207" cy="4251187"/>
          </a:xfrm>
          <a:prstGeom prst="roundRect">
            <a:avLst>
              <a:gd name="adj" fmla="val 6389"/>
            </a:avLst>
          </a:prstGeom>
          <a:blipFill dpi="0" rotWithShape="1">
            <a:blip r:embed="rId2"/>
            <a:srcRect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80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47EF0AB-24E8-4DE4-AEC2-224CED096B61}"/>
              </a:ext>
            </a:extLst>
          </p:cNvPr>
          <p:cNvSpPr txBox="1"/>
          <p:nvPr/>
        </p:nvSpPr>
        <p:spPr>
          <a:xfrm>
            <a:off x="1400174" y="407484"/>
            <a:ext cx="983932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chemeClr val="tx2">
                    <a:lumMod val="90000"/>
                    <a:lumOff val="10000"/>
                  </a:schemeClr>
                </a:solidFill>
                <a:latin typeface="BrushType" pitchFamily="2" charset="0"/>
              </a:rPr>
              <a:t>Противопоказания по работе с песком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76AC1A-B337-4E25-B219-565E4055E406}"/>
              </a:ext>
            </a:extLst>
          </p:cNvPr>
          <p:cNvSpPr txBox="1"/>
          <p:nvPr/>
        </p:nvSpPr>
        <p:spPr>
          <a:xfrm>
            <a:off x="1400174" y="1381527"/>
            <a:ext cx="5358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ru-RU" sz="2400" dirty="0">
                <a:solidFill>
                  <a:schemeClr val="tx1"/>
                </a:solidFill>
              </a:rPr>
              <a:t>Аллергия на пыль и мелкие частицы</a:t>
            </a:r>
            <a:endParaRPr lang="en-US" sz="2400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61731A2-6316-4C89-9476-C05D637351B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1606" y="2474134"/>
            <a:ext cx="4527893" cy="364344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2D7B975-8A2D-42B8-A99E-0FF058E5841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2005" y="4390820"/>
            <a:ext cx="1926346" cy="192634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665F109-A553-4D1B-A6C3-FD52B1912638}"/>
              </a:ext>
            </a:extLst>
          </p:cNvPr>
          <p:cNvSpPr txBox="1"/>
          <p:nvPr/>
        </p:nvSpPr>
        <p:spPr>
          <a:xfrm>
            <a:off x="1400174" y="2052809"/>
            <a:ext cx="54733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ru-RU" sz="2400" dirty="0">
                <a:solidFill>
                  <a:schemeClr val="tx1"/>
                </a:solidFill>
              </a:rPr>
              <a:t>Заболевания кожи и травмы на руках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(порезы, заусенцы)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78045B0-4CC7-47E3-9585-D999321CA8CA}"/>
              </a:ext>
            </a:extLst>
          </p:cNvPr>
          <p:cNvSpPr txBox="1"/>
          <p:nvPr/>
        </p:nvSpPr>
        <p:spPr>
          <a:xfrm>
            <a:off x="1400174" y="3034784"/>
            <a:ext cx="3227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ru-RU" sz="2400" dirty="0">
                <a:solidFill>
                  <a:schemeClr val="tx1"/>
                </a:solidFill>
              </a:rPr>
              <a:t>Заболевание лёгких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2271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47EF0AB-24E8-4DE4-AEC2-224CED096B61}"/>
              </a:ext>
            </a:extLst>
          </p:cNvPr>
          <p:cNvSpPr txBox="1"/>
          <p:nvPr/>
        </p:nvSpPr>
        <p:spPr>
          <a:xfrm>
            <a:off x="1400174" y="407484"/>
            <a:ext cx="983932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chemeClr val="tx2">
                    <a:lumMod val="90000"/>
                    <a:lumOff val="10000"/>
                  </a:schemeClr>
                </a:solidFill>
                <a:latin typeface="BrushType" pitchFamily="2" charset="0"/>
              </a:rPr>
              <a:t>Что необходимо для занятий с песком?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76AC1A-B337-4E25-B219-565E4055E406}"/>
              </a:ext>
            </a:extLst>
          </p:cNvPr>
          <p:cNvSpPr txBox="1"/>
          <p:nvPr/>
        </p:nvSpPr>
        <p:spPr>
          <a:xfrm>
            <a:off x="1400174" y="1381527"/>
            <a:ext cx="77703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ru-RU" sz="2400" dirty="0"/>
              <a:t>Ёмкость для песка</a:t>
            </a:r>
          </a:p>
          <a:p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(юнгианская песочница, пластмассовый контейнер, поднос и т.д.)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665F109-A553-4D1B-A6C3-FD52B1912638}"/>
              </a:ext>
            </a:extLst>
          </p:cNvPr>
          <p:cNvSpPr txBox="1"/>
          <p:nvPr/>
        </p:nvSpPr>
        <p:spPr>
          <a:xfrm>
            <a:off x="1400174" y="2417126"/>
            <a:ext cx="59629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ru-RU" sz="2400" dirty="0"/>
              <a:t>Песок </a:t>
            </a:r>
          </a:p>
          <a:p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(кварцевый, кинетический, морской или речной)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6EBC99-54BD-4060-97FB-0FF9C69DBAF1}"/>
              </a:ext>
            </a:extLst>
          </p:cNvPr>
          <p:cNvSpPr txBox="1"/>
          <p:nvPr/>
        </p:nvSpPr>
        <p:spPr>
          <a:xfrm>
            <a:off x="1400174" y="3452725"/>
            <a:ext cx="87816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ru-RU" sz="2400" dirty="0"/>
              <a:t>Фигурки</a:t>
            </a:r>
          </a:p>
          <a:p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(фигурки людей, животных, растений, формочки, камушки, ракушки и т.д.)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360022C-E87E-497F-B812-2D924AF3C43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2474" y="4488324"/>
            <a:ext cx="6677025" cy="199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84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47EF0AB-24E8-4DE4-AEC2-224CED096B61}"/>
              </a:ext>
            </a:extLst>
          </p:cNvPr>
          <p:cNvSpPr txBox="1"/>
          <p:nvPr/>
        </p:nvSpPr>
        <p:spPr>
          <a:xfrm>
            <a:off x="1400174" y="407484"/>
            <a:ext cx="983932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chemeClr val="tx2">
                    <a:lumMod val="90000"/>
                    <a:lumOff val="10000"/>
                  </a:schemeClr>
                </a:solidFill>
                <a:latin typeface="BrushType" pitchFamily="2" charset="0"/>
              </a:rPr>
              <a:t>Что мы развиваем с помощью песка?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76AC1A-B337-4E25-B219-565E4055E406}"/>
              </a:ext>
            </a:extLst>
          </p:cNvPr>
          <p:cNvSpPr txBox="1"/>
          <p:nvPr/>
        </p:nvSpPr>
        <p:spPr>
          <a:xfrm>
            <a:off x="1400174" y="1381527"/>
            <a:ext cx="3023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ru-RU" sz="2400" dirty="0"/>
              <a:t>Мелкую моторику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E73217-702D-43BD-9273-89C50B15A5F3}"/>
              </a:ext>
            </a:extLst>
          </p:cNvPr>
          <p:cNvSpPr txBox="1"/>
          <p:nvPr/>
        </p:nvSpPr>
        <p:spPr>
          <a:xfrm>
            <a:off x="1400174" y="2047794"/>
            <a:ext cx="4523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ru-RU" sz="2400" dirty="0"/>
              <a:t>Внимание, память, мышление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3BBD65-CC3D-4785-96E1-2F1A3FE04A5C}"/>
              </a:ext>
            </a:extLst>
          </p:cNvPr>
          <p:cNvSpPr txBox="1"/>
          <p:nvPr/>
        </p:nvSpPr>
        <p:spPr>
          <a:xfrm>
            <a:off x="1400174" y="2718445"/>
            <a:ext cx="3723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ru-RU" sz="2400" dirty="0"/>
              <a:t>Тактильное восприятие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9AC97D-303E-4152-B5BF-61580A21326E}"/>
              </a:ext>
            </a:extLst>
          </p:cNvPr>
          <p:cNvSpPr txBox="1"/>
          <p:nvPr/>
        </p:nvSpPr>
        <p:spPr>
          <a:xfrm>
            <a:off x="1400174" y="3389096"/>
            <a:ext cx="1145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ru-RU" sz="2400" dirty="0"/>
              <a:t>Речь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DBED2F-CA83-4A4A-9266-CD2896A9BD70}"/>
              </a:ext>
            </a:extLst>
          </p:cNvPr>
          <p:cNvSpPr txBox="1"/>
          <p:nvPr/>
        </p:nvSpPr>
        <p:spPr>
          <a:xfrm>
            <a:off x="1400174" y="4059747"/>
            <a:ext cx="23631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ru-RU" sz="2400" dirty="0"/>
              <a:t>Воображение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622387-FDCE-40AE-86E2-F6FD510FD827}"/>
              </a:ext>
            </a:extLst>
          </p:cNvPr>
          <p:cNvSpPr txBox="1"/>
          <p:nvPr/>
        </p:nvSpPr>
        <p:spPr>
          <a:xfrm>
            <a:off x="1400174" y="4730398"/>
            <a:ext cx="4639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ru-RU" sz="2400" dirty="0"/>
              <a:t>Пространственное восприятие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F95CEA0-7B01-4786-8C91-4954017BEC8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8889" y="4490483"/>
            <a:ext cx="6039584" cy="236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764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47EF0AB-24E8-4DE4-AEC2-224CED096B61}"/>
              </a:ext>
            </a:extLst>
          </p:cNvPr>
          <p:cNvSpPr txBox="1"/>
          <p:nvPr/>
        </p:nvSpPr>
        <p:spPr>
          <a:xfrm>
            <a:off x="1400174" y="407484"/>
            <a:ext cx="100482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chemeClr val="tx2">
                    <a:lumMod val="90000"/>
                    <a:lumOff val="10000"/>
                  </a:schemeClr>
                </a:solidFill>
                <a:latin typeface="BrushType" pitchFamily="2" charset="0"/>
              </a:rPr>
              <a:t>Презентация игр и упражнений для работы с детьми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76AC1A-B337-4E25-B219-565E4055E406}"/>
              </a:ext>
            </a:extLst>
          </p:cNvPr>
          <p:cNvSpPr txBox="1"/>
          <p:nvPr/>
        </p:nvSpPr>
        <p:spPr>
          <a:xfrm>
            <a:off x="5819775" y="2932458"/>
            <a:ext cx="54400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Использование различных видов песка педагогом-психологом в развитии познавательных процессов у детей дошкольного возраста.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E9181122-9ABF-47A8-9E6D-CBB90E8A3836}"/>
              </a:ext>
            </a:extLst>
          </p:cNvPr>
          <p:cNvSpPr/>
          <p:nvPr/>
        </p:nvSpPr>
        <p:spPr>
          <a:xfrm>
            <a:off x="1400174" y="1855151"/>
            <a:ext cx="3724275" cy="3724275"/>
          </a:xfrm>
          <a:prstGeom prst="roundRect">
            <a:avLst>
              <a:gd name="adj" fmla="val 9250"/>
            </a:avLst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610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47EF0AB-24E8-4DE4-AEC2-224CED096B61}"/>
              </a:ext>
            </a:extLst>
          </p:cNvPr>
          <p:cNvSpPr txBox="1"/>
          <p:nvPr/>
        </p:nvSpPr>
        <p:spPr>
          <a:xfrm>
            <a:off x="1400174" y="407484"/>
            <a:ext cx="983932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chemeClr val="tx2">
                    <a:lumMod val="90000"/>
                    <a:lumOff val="10000"/>
                  </a:schemeClr>
                </a:solidFill>
                <a:latin typeface="BrushType" pitchFamily="2" charset="0"/>
              </a:rPr>
              <a:t>Правила работы с песком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76AC1A-B337-4E25-B219-565E4055E406}"/>
              </a:ext>
            </a:extLst>
          </p:cNvPr>
          <p:cNvSpPr txBox="1"/>
          <p:nvPr/>
        </p:nvSpPr>
        <p:spPr>
          <a:xfrm>
            <a:off x="1400174" y="1381527"/>
            <a:ext cx="3807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ru-RU" sz="2400" dirty="0"/>
              <a:t>Не трогать лицо руками!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E73217-702D-43BD-9273-89C50B15A5F3}"/>
              </a:ext>
            </a:extLst>
          </p:cNvPr>
          <p:cNvSpPr txBox="1"/>
          <p:nvPr/>
        </p:nvSpPr>
        <p:spPr>
          <a:xfrm>
            <a:off x="1400174" y="2047794"/>
            <a:ext cx="42795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Blip>
                <a:blip r:embed="rId3"/>
              </a:buBlip>
            </a:pPr>
            <a:r>
              <a:rPr lang="ru-RU" sz="2400" dirty="0"/>
              <a:t>Не обсыпать песком других!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3BBD65-CC3D-4785-96E1-2F1A3FE04A5C}"/>
              </a:ext>
            </a:extLst>
          </p:cNvPr>
          <p:cNvSpPr txBox="1"/>
          <p:nvPr/>
        </p:nvSpPr>
        <p:spPr>
          <a:xfrm>
            <a:off x="1400174" y="2718445"/>
            <a:ext cx="3723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Blip>
                <a:blip r:embed="rId4"/>
              </a:buBlip>
            </a:pPr>
            <a:r>
              <a:rPr lang="ru-RU" sz="2400" dirty="0"/>
              <a:t>Не разбрасывать песок!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644382F-BE7D-4356-AF69-65F6A1CD5C9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0441" y="4474730"/>
            <a:ext cx="6555759" cy="202135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A000435-73B1-424E-8B5C-43B91A301AE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23577">
            <a:off x="7286872" y="1018121"/>
            <a:ext cx="2820192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939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47EF0AB-24E8-4DE4-AEC2-224CED096B61}"/>
              </a:ext>
            </a:extLst>
          </p:cNvPr>
          <p:cNvSpPr txBox="1"/>
          <p:nvPr/>
        </p:nvSpPr>
        <p:spPr>
          <a:xfrm>
            <a:off x="1400174" y="407484"/>
            <a:ext cx="983932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chemeClr val="tx2">
                    <a:lumMod val="90000"/>
                    <a:lumOff val="10000"/>
                  </a:schemeClr>
                </a:solidFill>
                <a:latin typeface="BrushType" pitchFamily="2" charset="0"/>
              </a:rPr>
              <a:t>Игры на знакомство с песком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76AC1A-B337-4E25-B219-565E4055E406}"/>
              </a:ext>
            </a:extLst>
          </p:cNvPr>
          <p:cNvSpPr txBox="1"/>
          <p:nvPr/>
        </p:nvSpPr>
        <p:spPr>
          <a:xfrm>
            <a:off x="1400174" y="1381527"/>
            <a:ext cx="5194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ru-RU" sz="2400" dirty="0"/>
              <a:t>Упражнение «Здравствуйте песок»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E73217-702D-43BD-9273-89C50B15A5F3}"/>
              </a:ext>
            </a:extLst>
          </p:cNvPr>
          <p:cNvSpPr txBox="1"/>
          <p:nvPr/>
        </p:nvSpPr>
        <p:spPr>
          <a:xfrm>
            <a:off x="1400174" y="2047794"/>
            <a:ext cx="4969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342900" indent="-342900">
              <a:buBlip>
                <a:blip r:embed="rId2"/>
              </a:buBlip>
              <a:defRPr sz="2400"/>
            </a:lvl1pPr>
          </a:lstStyle>
          <a:p>
            <a:r>
              <a:rPr lang="ru-RU" dirty="0"/>
              <a:t>Упражнение «Песочный дождик»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3BBD65-CC3D-4785-96E1-2F1A3FE04A5C}"/>
              </a:ext>
            </a:extLst>
          </p:cNvPr>
          <p:cNvSpPr txBox="1"/>
          <p:nvPr/>
        </p:nvSpPr>
        <p:spPr>
          <a:xfrm>
            <a:off x="1400174" y="2718445"/>
            <a:ext cx="4848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342900" indent="-342900">
              <a:buBlip>
                <a:blip r:embed="rId2"/>
              </a:buBlip>
              <a:defRPr sz="2400"/>
            </a:lvl1pPr>
          </a:lstStyle>
          <a:p>
            <a:r>
              <a:rPr lang="ru-RU" dirty="0"/>
              <a:t>Упражнение «Песочные прятки»</a:t>
            </a:r>
            <a:endParaRPr lang="en-US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644382F-BE7D-4356-AF69-65F6A1CD5C9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0441" y="4474730"/>
            <a:ext cx="6555759" cy="202135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F8BF53D-7F89-4628-A79C-AE4ABA016A8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0696" y="1176925"/>
            <a:ext cx="3601130" cy="416682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30796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47EF0AB-24E8-4DE4-AEC2-224CED096B61}"/>
              </a:ext>
            </a:extLst>
          </p:cNvPr>
          <p:cNvSpPr txBox="1"/>
          <p:nvPr/>
        </p:nvSpPr>
        <p:spPr>
          <a:xfrm>
            <a:off x="1400174" y="407484"/>
            <a:ext cx="983932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chemeClr val="tx2">
                    <a:lumMod val="90000"/>
                    <a:lumOff val="10000"/>
                  </a:schemeClr>
                </a:solidFill>
                <a:latin typeface="BrushType" pitchFamily="2" charset="0"/>
              </a:rPr>
              <a:t>Коррекционно-развивающие игры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76AC1A-B337-4E25-B219-565E4055E406}"/>
              </a:ext>
            </a:extLst>
          </p:cNvPr>
          <p:cNvSpPr txBox="1"/>
          <p:nvPr/>
        </p:nvSpPr>
        <p:spPr>
          <a:xfrm>
            <a:off x="1400174" y="1381527"/>
            <a:ext cx="2962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342900" indent="-342900">
              <a:buBlip>
                <a:blip r:embed="rId2"/>
              </a:buBlip>
              <a:defRPr sz="2400"/>
            </a:lvl1pPr>
          </a:lstStyle>
          <a:p>
            <a:r>
              <a:rPr lang="ru-RU" dirty="0"/>
              <a:t>Игра «Отпечатки»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E73217-702D-43BD-9273-89C50B15A5F3}"/>
              </a:ext>
            </a:extLst>
          </p:cNvPr>
          <p:cNvSpPr txBox="1"/>
          <p:nvPr/>
        </p:nvSpPr>
        <p:spPr>
          <a:xfrm>
            <a:off x="1400174" y="2047794"/>
            <a:ext cx="41483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342900" indent="-342900">
              <a:buBlip>
                <a:blip r:embed="rId2"/>
              </a:buBlip>
              <a:defRPr sz="2400"/>
            </a:lvl1pPr>
          </a:lstStyle>
          <a:p>
            <a:r>
              <a:rPr lang="ru-RU" dirty="0"/>
              <a:t>Игра «Кто к нам приходил»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3BBD65-CC3D-4785-96E1-2F1A3FE04A5C}"/>
              </a:ext>
            </a:extLst>
          </p:cNvPr>
          <p:cNvSpPr txBox="1"/>
          <p:nvPr/>
        </p:nvSpPr>
        <p:spPr>
          <a:xfrm>
            <a:off x="1400174" y="2718445"/>
            <a:ext cx="4306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342900" indent="-342900">
              <a:buBlip>
                <a:blip r:embed="rId2"/>
              </a:buBlip>
              <a:defRPr sz="2400"/>
            </a:lvl1pPr>
          </a:lstStyle>
          <a:p>
            <a:r>
              <a:rPr lang="ru-RU" dirty="0"/>
              <a:t>Игра «Песочные строители»</a:t>
            </a:r>
            <a:endParaRPr lang="en-US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644382F-BE7D-4356-AF69-65F6A1CD5C9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0441" y="4474730"/>
            <a:ext cx="6555759" cy="202135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D688771-AB19-42F3-AA87-0BDA2FE1318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3417" y="1176925"/>
            <a:ext cx="2889228" cy="427716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3EAA5DA-5790-447D-BCAF-B224BD5FD155}"/>
              </a:ext>
            </a:extLst>
          </p:cNvPr>
          <p:cNvSpPr txBox="1"/>
          <p:nvPr/>
        </p:nvSpPr>
        <p:spPr>
          <a:xfrm>
            <a:off x="1400174" y="3380328"/>
            <a:ext cx="3588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342900" indent="-342900">
              <a:buBlip>
                <a:blip r:embed="rId2"/>
              </a:buBlip>
              <a:defRPr sz="2400"/>
            </a:lvl1pPr>
          </a:lstStyle>
          <a:p>
            <a:r>
              <a:rPr lang="ru-RU" dirty="0"/>
              <a:t>Игра «Кладоискатели»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4D2CFD4-79F2-4F1A-86E2-60873F64EDC2}"/>
              </a:ext>
            </a:extLst>
          </p:cNvPr>
          <p:cNvSpPr txBox="1"/>
          <p:nvPr/>
        </p:nvSpPr>
        <p:spPr>
          <a:xfrm>
            <a:off x="1400174" y="4050979"/>
            <a:ext cx="35552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342900" indent="-342900">
              <a:buBlip>
                <a:blip r:embed="rId2"/>
              </a:buBlip>
              <a:defRPr sz="2400"/>
            </a:lvl1pPr>
          </a:lstStyle>
          <a:p>
            <a:r>
              <a:rPr lang="ru-RU" dirty="0"/>
              <a:t>Игра «Узоры на песке»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42EB84-4FF4-442D-8A04-A4B603AE6D31}"/>
              </a:ext>
            </a:extLst>
          </p:cNvPr>
          <p:cNvSpPr txBox="1"/>
          <p:nvPr/>
        </p:nvSpPr>
        <p:spPr>
          <a:xfrm>
            <a:off x="1400174" y="4723820"/>
            <a:ext cx="4139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342900" indent="-342900">
              <a:buBlip>
                <a:blip r:embed="rId2"/>
              </a:buBlip>
              <a:defRPr sz="2400"/>
            </a:lvl1pPr>
          </a:lstStyle>
          <a:p>
            <a:r>
              <a:rPr lang="ru-RU" dirty="0"/>
              <a:t>Игра «Расставь отпечатки»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3827D32-EC3B-4EA4-801B-23AD7EFF9C94}"/>
              </a:ext>
            </a:extLst>
          </p:cNvPr>
          <p:cNvSpPr txBox="1"/>
          <p:nvPr/>
        </p:nvSpPr>
        <p:spPr>
          <a:xfrm>
            <a:off x="1400174" y="5396661"/>
            <a:ext cx="4094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342900" indent="-342900">
              <a:buBlip>
                <a:blip r:embed="rId2"/>
              </a:buBlip>
              <a:defRPr sz="2400"/>
            </a:lvl1pPr>
          </a:lstStyle>
          <a:p>
            <a:r>
              <a:rPr lang="ru-RU" dirty="0"/>
              <a:t>Игра «Одинаковые узоры»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9D9104-EA7F-441F-B862-2CE568DEBFAB}"/>
              </a:ext>
            </a:extLst>
          </p:cNvPr>
          <p:cNvSpPr txBox="1"/>
          <p:nvPr/>
        </p:nvSpPr>
        <p:spPr>
          <a:xfrm>
            <a:off x="1400174" y="6069502"/>
            <a:ext cx="3734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342900" indent="-342900">
              <a:buBlip>
                <a:blip r:embed="rId2"/>
              </a:buBlip>
              <a:defRPr sz="2400"/>
            </a:lvl1pPr>
          </a:lstStyle>
          <a:p>
            <a:r>
              <a:rPr lang="ru-RU" dirty="0"/>
              <a:t>Игра «Дорисуй фигуру»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928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47EF0AB-24E8-4DE4-AEC2-224CED096B61}"/>
              </a:ext>
            </a:extLst>
          </p:cNvPr>
          <p:cNvSpPr txBox="1"/>
          <p:nvPr/>
        </p:nvSpPr>
        <p:spPr>
          <a:xfrm>
            <a:off x="1400174" y="407484"/>
            <a:ext cx="100482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chemeClr val="tx2">
                    <a:lumMod val="90000"/>
                    <a:lumOff val="10000"/>
                  </a:schemeClr>
                </a:solidFill>
                <a:latin typeface="BrushType" pitchFamily="2" charset="0"/>
              </a:rPr>
              <a:t>Ваши вопросы по теме мастер-класса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76AC1A-B337-4E25-B219-565E4055E406}"/>
              </a:ext>
            </a:extLst>
          </p:cNvPr>
          <p:cNvSpPr txBox="1"/>
          <p:nvPr/>
        </p:nvSpPr>
        <p:spPr>
          <a:xfrm>
            <a:off x="4994031" y="2932458"/>
            <a:ext cx="62657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Использование различных видов песка педагогом-психологом в развитии познавательных процессов у детей дошкольного возраста.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985BBB5-4990-44DE-AEF1-2FE8BFC7305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0174" y="1766005"/>
            <a:ext cx="2898000" cy="396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720539"/>
      </p:ext>
    </p:extLst>
  </p:cSld>
  <p:clrMapOvr>
    <a:masterClrMapping/>
  </p:clrMapOvr>
</p:sld>
</file>

<file path=ppt/theme/theme1.xml><?xml version="1.0" encoding="utf-8"?>
<a:theme xmlns:a="http://schemas.openxmlformats.org/drawingml/2006/main" name="Эмблема">
  <a:themeElements>
    <a:clrScheme name="Эмблема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Эмблема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Эмблема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TM10001106[[fn=Эмблема]]</Template>
  <TotalTime>10361</TotalTime>
  <Words>256</Words>
  <Application>Microsoft Office PowerPoint</Application>
  <PresentationFormat>Широкоэкранный</PresentationFormat>
  <Paragraphs>44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BrushType</vt:lpstr>
      <vt:lpstr>Corbel</vt:lpstr>
      <vt:lpstr>Gill Sans MT</vt:lpstr>
      <vt:lpstr>Impact</vt:lpstr>
      <vt:lpstr>Эмблема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Метафорические ассоциативные карты (МАК) в работе педагога-психолога ДОУ</dc:title>
  <dc:creator>Марина Королёва</dc:creator>
  <cp:lastModifiedBy>Sasha</cp:lastModifiedBy>
  <cp:revision>134</cp:revision>
  <dcterms:created xsi:type="dcterms:W3CDTF">2021-02-11T05:06:18Z</dcterms:created>
  <dcterms:modified xsi:type="dcterms:W3CDTF">2023-04-14T09:07:33Z</dcterms:modified>
</cp:coreProperties>
</file>